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590" r:id="rId2"/>
    <p:sldId id="2147469685" r:id="rId3"/>
    <p:sldId id="2147469683" r:id="rId4"/>
    <p:sldId id="2147469686" r:id="rId5"/>
    <p:sldId id="2147469687" r:id="rId6"/>
    <p:sldId id="2147469688" r:id="rId7"/>
    <p:sldId id="2147469689" r:id="rId8"/>
    <p:sldId id="2147469690" r:id="rId9"/>
    <p:sldId id="2147469691" r:id="rId10"/>
    <p:sldId id="344" r:id="rId11"/>
  </p:sldIdLst>
  <p:sldSz cx="24382413" cy="13716000"/>
  <p:notesSz cx="6858000" cy="9144000"/>
  <p:defaultTextStyle>
    <a:defPPr>
      <a:defRPr lang="en-US"/>
    </a:defPPr>
    <a:lvl1pPr marL="0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7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3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8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5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5" algn="l" defTabSz="4571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643B"/>
    <a:srgbClr val="55BEDF"/>
    <a:srgbClr val="1584B4"/>
    <a:srgbClr val="FFFFFF"/>
    <a:srgbClr val="8EA6BD"/>
    <a:srgbClr val="004E70"/>
    <a:srgbClr val="F9DEB4"/>
    <a:srgbClr val="DBC9E5"/>
    <a:srgbClr val="846A92"/>
    <a:srgbClr val="ECC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146"/>
    <p:restoredTop sz="95165" autoAdjust="0"/>
  </p:normalViewPr>
  <p:slideViewPr>
    <p:cSldViewPr snapToGrid="0" snapToObjects="1">
      <p:cViewPr varScale="1">
        <p:scale>
          <a:sx n="38" d="100"/>
          <a:sy n="38" d="100"/>
        </p:scale>
        <p:origin x="96" y="178"/>
      </p:cViewPr>
      <p:guideLst/>
    </p:cSldViewPr>
  </p:slideViewPr>
  <p:outlineViewPr>
    <p:cViewPr>
      <p:scale>
        <a:sx n="33" d="100"/>
        <a:sy n="33" d="100"/>
      </p:scale>
      <p:origin x="0" y="-9792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90" d="100"/>
        <a:sy n="90" d="100"/>
      </p:scale>
      <p:origin x="0" y="-33900"/>
    </p:cViewPr>
  </p:sorterViewPr>
  <p:notesViewPr>
    <p:cSldViewPr snapToGrid="0" snapToObjects="1">
      <p:cViewPr varScale="1">
        <p:scale>
          <a:sx n="118" d="100"/>
          <a:sy n="118" d="100"/>
        </p:scale>
        <p:origin x="344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0FB287-45EC-2445-A678-68C79F2416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racle Sans Light" panose="020B04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AE833-58C5-6343-B0DA-A7DEDF7A27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838C6-95CA-D143-8B9C-84E1411C3F4E}" type="datetimeFigureOut">
              <a:rPr lang="en-US" smtClean="0">
                <a:latin typeface="Oracle Sans Light" panose="020B0403020204020204" pitchFamily="34" charset="0"/>
              </a:rPr>
              <a:t>8/1/2024</a:t>
            </a:fld>
            <a:endParaRPr lang="en-US" dirty="0">
              <a:latin typeface="Oracle Sans Light" panose="020B04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0B1E7-3D32-364C-9083-F307C3821A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racle Sans Light" panose="020B04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56489-4C2A-3640-BA1F-0F1DE89861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D5F5F-F29C-B745-88CB-EDFD836A1044}" type="slidenum">
              <a:rPr lang="en-US" smtClean="0">
                <a:latin typeface="Oracle Sans Light" panose="020B0403020204020204" pitchFamily="34" charset="0"/>
              </a:rPr>
              <a:t>‹#›</a:t>
            </a:fld>
            <a:endParaRPr lang="en-US" dirty="0">
              <a:latin typeface="Oracle Sans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679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racle Sans Light" panose="020B04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racle Sans Light" panose="020B0403020204020204" pitchFamily="34" charset="0"/>
              </a:defRPr>
            </a:lvl1pPr>
          </a:lstStyle>
          <a:p>
            <a:fld id="{1337EC0F-5AC5-F743-872E-19E7E4F2116D}" type="datetimeFigureOut">
              <a:rPr lang="en-US" smtClean="0"/>
              <a:pPr/>
              <a:t>8/1/2024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racle Sans Light" panose="020B04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racle Sans Light" panose="020B0403020204020204" pitchFamily="34" charset="0"/>
              </a:defRPr>
            </a:lvl1pPr>
          </a:lstStyle>
          <a:p>
            <a:fld id="{DFCD2175-244A-4246-9480-7E91947D60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5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573" rtl="0" eaLnBrk="1" latinLnBrk="0" hangingPunct="1">
      <a:defRPr sz="2400" kern="1200">
        <a:solidFill>
          <a:schemeClr val="tx1"/>
        </a:solidFill>
        <a:latin typeface="Oracle Sans Light" panose="020B0403020204020204" pitchFamily="34" charset="0"/>
        <a:ea typeface="+mn-ea"/>
        <a:cs typeface="+mn-cs"/>
      </a:defRPr>
    </a:lvl1pPr>
    <a:lvl2pPr marL="914286" algn="l" defTabSz="1828573" rtl="0" eaLnBrk="1" latinLnBrk="0" hangingPunct="1">
      <a:defRPr sz="2400" kern="1200">
        <a:solidFill>
          <a:schemeClr val="tx1"/>
        </a:solidFill>
        <a:latin typeface="Oracle Sans Light" panose="020B0403020204020204" pitchFamily="34" charset="0"/>
        <a:ea typeface="+mn-ea"/>
        <a:cs typeface="+mn-cs"/>
      </a:defRPr>
    </a:lvl2pPr>
    <a:lvl3pPr marL="1828573" algn="l" defTabSz="1828573" rtl="0" eaLnBrk="1" latinLnBrk="0" hangingPunct="1">
      <a:defRPr sz="2400" kern="1200">
        <a:solidFill>
          <a:schemeClr val="tx1"/>
        </a:solidFill>
        <a:latin typeface="Oracle Sans Light" panose="020B0403020204020204" pitchFamily="34" charset="0"/>
        <a:ea typeface="+mn-ea"/>
        <a:cs typeface="+mn-cs"/>
      </a:defRPr>
    </a:lvl3pPr>
    <a:lvl4pPr marL="2742859" algn="l" defTabSz="1828573" rtl="0" eaLnBrk="1" latinLnBrk="0" hangingPunct="1">
      <a:defRPr sz="2400" kern="1200">
        <a:solidFill>
          <a:schemeClr val="tx1"/>
        </a:solidFill>
        <a:latin typeface="Oracle Sans Light" panose="020B0403020204020204" pitchFamily="34" charset="0"/>
        <a:ea typeface="+mn-ea"/>
        <a:cs typeface="+mn-cs"/>
      </a:defRPr>
    </a:lvl4pPr>
    <a:lvl5pPr marL="3657141" algn="l" defTabSz="1828573" rtl="0" eaLnBrk="1" latinLnBrk="0" hangingPunct="1">
      <a:defRPr sz="2400" kern="1200">
        <a:solidFill>
          <a:schemeClr val="tx1"/>
        </a:solidFill>
        <a:latin typeface="Oracle Sans Light" panose="020B0403020204020204" pitchFamily="34" charset="0"/>
        <a:ea typeface="+mn-ea"/>
        <a:cs typeface="+mn-cs"/>
      </a:defRPr>
    </a:lvl5pPr>
    <a:lvl6pPr marL="4571427" algn="l" defTabSz="18285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714" algn="l" defTabSz="18285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000" algn="l" defTabSz="18285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286" algn="l" defTabSz="182857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58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72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8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60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5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06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90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75-244A-4246-9480-7E91947D607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3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361" y="3202685"/>
            <a:ext cx="21356652" cy="9151246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/>
            </a:lvl1pPr>
            <a:lvl2pPr marL="1371451" indent="-457165">
              <a:lnSpc>
                <a:spcPct val="110000"/>
              </a:lnSpc>
              <a:buFont typeface="Arial" panose="020B0604020202020204" pitchFamily="34" charset="0"/>
              <a:buChar char="•"/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lnSpc>
                <a:spcPct val="110000"/>
              </a:lnSpc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10000"/>
              </a:lnSpc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10000"/>
              </a:lnSpc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F565F-C650-8B42-8ACA-2A6E7A7164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2013" y="12898104"/>
            <a:ext cx="817081" cy="82742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3EC41B-4860-B74A-86FB-0C3EE4D64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A3B5AC7-6F5F-7845-871D-780A51731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FD534B7-53CC-3F75-0FE1-15E0D66D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61"/>
            <a:ext cx="21366273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309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F5E45AE-C3C7-06CC-6FBB-C88300211CA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33060" y="6857999"/>
            <a:ext cx="4995434" cy="41148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38" indent="-225425">
              <a:lnSpc>
                <a:spcPct val="110000"/>
              </a:lnSpc>
              <a:spcBef>
                <a:spcPts val="600"/>
              </a:spcBef>
              <a:tabLst/>
              <a:defRPr sz="24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CD37142-C7BE-08DC-05B7-88F12BFC10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860762" y="6857999"/>
            <a:ext cx="4995434" cy="41148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38" indent="-225425">
              <a:lnSpc>
                <a:spcPct val="110000"/>
              </a:lnSpc>
              <a:spcBef>
                <a:spcPts val="600"/>
              </a:spcBef>
              <a:tabLst/>
              <a:defRPr sz="24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207C607-70AD-7F0C-F738-742405937B1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588466" y="6857999"/>
            <a:ext cx="4995434" cy="41148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38" indent="-225425">
              <a:lnSpc>
                <a:spcPct val="110000"/>
              </a:lnSpc>
              <a:spcBef>
                <a:spcPts val="600"/>
              </a:spcBef>
              <a:tabLst/>
              <a:defRPr sz="24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4D387F6-79D5-6593-F36C-3669E8A1F0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405358" y="6857999"/>
            <a:ext cx="4995434" cy="41148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38" indent="-225425">
              <a:lnSpc>
                <a:spcPct val="110000"/>
              </a:lnSpc>
              <a:spcBef>
                <a:spcPts val="600"/>
              </a:spcBef>
              <a:tabLst/>
              <a:defRPr sz="2400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C288D0F-976D-FD2B-C2CD-26FF0AC623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49152" y="12985749"/>
            <a:ext cx="871646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C5B5BA67-55F7-DCDA-3279-94CB8F6915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11345" y="12985749"/>
            <a:ext cx="10052413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2AE2127-C64A-5BDC-3E7E-77BEDF134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57"/>
            <a:ext cx="21366272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2FC4F9EF-C50B-F3BD-FB3E-A5E799D2E0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404938" y="4946567"/>
            <a:ext cx="1370012" cy="13700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Optional Icon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4E522FC7-DEEA-5811-9A38-9FFBAB1F4B5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33060" y="4946567"/>
            <a:ext cx="1370012" cy="1370012"/>
          </a:xfrm>
        </p:spPr>
        <p:txBody>
          <a:bodyPr>
            <a:norm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Icon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7CA9A184-6B68-1F6C-2349-02C98BA21A6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2860762" y="4946567"/>
            <a:ext cx="1370012" cy="1370012"/>
          </a:xfrm>
        </p:spPr>
        <p:txBody>
          <a:bodyPr>
            <a:norm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Icon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2B31E744-A71B-2B51-6A15-F6AB9A915A7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8588466" y="4946567"/>
            <a:ext cx="1370012" cy="1370012"/>
          </a:xfrm>
        </p:spPr>
        <p:txBody>
          <a:bodyPr>
            <a:normAutofit/>
          </a:bodyPr>
          <a:lstStyle>
            <a:lvl1pPr marL="0" marR="0" indent="0" algn="l" defTabSz="1828709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Icon</a:t>
            </a:r>
          </a:p>
        </p:txBody>
      </p:sp>
    </p:spTree>
    <p:extLst>
      <p:ext uri="{BB962C8B-B14F-4D97-AF65-F5344CB8AC3E}">
        <p14:creationId xmlns:p14="http://schemas.microsoft.com/office/powerpoint/2010/main" val="203151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loud">
            <a:extLst>
              <a:ext uri="{FF2B5EF4-FFF2-40B4-BE49-F238E27FC236}">
                <a16:creationId xmlns:a16="http://schemas.microsoft.com/office/drawing/2014/main" id="{26C48C61-C945-46B0-BC5F-E47874C63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3" b="29623"/>
          <a:stretch/>
        </p:blipFill>
        <p:spPr>
          <a:xfrm>
            <a:off x="13389056" y="581246"/>
            <a:ext cx="10203144" cy="3076340"/>
          </a:xfrm>
          <a:prstGeom prst="rect">
            <a:avLst/>
          </a:prstGeom>
        </p:spPr>
      </p:pic>
      <p:sp>
        <p:nvSpPr>
          <p:cNvPr id="14" name="Title">
            <a:extLst>
              <a:ext uri="{FF2B5EF4-FFF2-40B4-BE49-F238E27FC236}">
                <a16:creationId xmlns:a16="http://schemas.microsoft.com/office/drawing/2014/main" id="{C5B988DC-BF6C-334D-85AD-4F0BEE2F3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3901" y="1016001"/>
            <a:ext cx="21340707" cy="98420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4800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2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3901" y="2048470"/>
            <a:ext cx="21340707" cy="66108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4000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7A7E286-6F34-C745-B594-99BF177EC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23901" y="12847320"/>
            <a:ext cx="731472" cy="7315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0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9B38191F-5718-D34F-A1D1-D1C28CE0A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55372" y="12847957"/>
            <a:ext cx="11490010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000">
                <a:solidFill>
                  <a:srgbClr val="8B8580"/>
                </a:solidFill>
              </a:defRPr>
            </a:lvl1pPr>
          </a:lstStyle>
          <a:p>
            <a:r>
              <a:rPr lang="en-US"/>
              <a:t>Copyright © 2024, Oracle and/or its affiliates</a:t>
            </a:r>
            <a:endParaRPr lang="en-US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98B76A7F-F012-4E7A-8F57-5A0BFEF019F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base 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68" y="12710160"/>
            <a:ext cx="1005775" cy="1005840"/>
          </a:xfrm>
          <a:prstGeom prst="rect">
            <a:avLst/>
          </a:prstGeom>
        </p:spPr>
      </p:pic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9776" y="2264736"/>
            <a:ext cx="3049588" cy="64008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927" y="4297680"/>
            <a:ext cx="20316646" cy="256032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8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Database (up to two lines) </a:t>
            </a:r>
            <a:br>
              <a:rPr lang="en-US" dirty="0"/>
            </a:br>
            <a:r>
              <a:rPr lang="en-US" dirty="0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35927" y="7039107"/>
            <a:ext cx="20316646" cy="68249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>
                <a:solidFill>
                  <a:srgbClr val="464F4F"/>
                </a:solidFill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035927" y="9089137"/>
            <a:ext cx="10155279" cy="53258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35927" y="9765793"/>
            <a:ext cx="10155279" cy="179036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Presenter’s Title</a:t>
            </a:r>
          </a:p>
          <a:p>
            <a:pPr lvl="0"/>
            <a:r>
              <a:rPr lang="en-US" dirty="0"/>
              <a:t>Organization, Division or Business Unit</a:t>
            </a:r>
          </a:p>
          <a:p>
            <a:pPr lvl="0"/>
            <a:r>
              <a:rPr lang="en-US" dirty="0"/>
              <a:t>Month 00, 2019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6D7C6-18B9-45E9-BC88-5820977E7B17}"/>
              </a:ext>
            </a:extLst>
          </p:cNvPr>
          <p:cNvPicPr preferRelativeResize="0"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8402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206" y="0"/>
            <a:ext cx="12191207" cy="13716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1206" y="0"/>
            <a:ext cx="12191207" cy="1371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36090" y="4692366"/>
            <a:ext cx="8514898" cy="448578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8000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6090" y="10479292"/>
            <a:ext cx="8514898" cy="498692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28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6090" y="11129339"/>
            <a:ext cx="8514898" cy="105713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1536092" y="9659060"/>
            <a:ext cx="621752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872905" y="12712700"/>
            <a:ext cx="1003235" cy="10033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4C6057C-2CDD-0F3D-498A-94548A4CB51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405359" y="3756075"/>
            <a:ext cx="21029831" cy="7853798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>
                <a:solidFill>
                  <a:schemeClr val="tx2"/>
                </a:solidFill>
              </a:defRPr>
            </a:lvl1pPr>
            <a:lvl2pPr marL="1371451" indent="-457165">
              <a:lnSpc>
                <a:spcPct val="110000"/>
              </a:lnSpc>
              <a:buFont typeface="Arial" panose="020B0604020202020204" pitchFamily="34" charset="0"/>
              <a:buChar char="•"/>
              <a:defRPr b="0" i="0">
                <a:solidFill>
                  <a:schemeClr val="accent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lnSpc>
                <a:spcPct val="110000"/>
              </a:lnSpc>
              <a:defRPr b="0" i="0">
                <a:solidFill>
                  <a:schemeClr val="accent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10000"/>
              </a:lnSpc>
              <a:defRPr b="0" i="0">
                <a:solidFill>
                  <a:schemeClr val="accent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10000"/>
              </a:lnSpc>
              <a:defRPr b="0" i="0">
                <a:solidFill>
                  <a:schemeClr val="accent6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B0DCB-C69D-6340-99B8-8C9CB46EC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4939" y="2653503"/>
            <a:ext cx="21340763" cy="91969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accent6"/>
                </a:solidFill>
              </a:defRPr>
            </a:lvl1pPr>
            <a:lvl2pPr marL="914286" indent="0">
              <a:buNone/>
              <a:defRPr sz="2400">
                <a:solidFill>
                  <a:schemeClr val="bg1"/>
                </a:solidFill>
              </a:defRPr>
            </a:lvl2pPr>
            <a:lvl3pPr marL="1828573" indent="0">
              <a:buNone/>
              <a:defRPr sz="2400">
                <a:solidFill>
                  <a:schemeClr val="bg1"/>
                </a:solidFill>
              </a:defRPr>
            </a:lvl3pPr>
            <a:lvl4pPr marL="2742859" indent="0">
              <a:buNone/>
              <a:defRPr sz="2400">
                <a:solidFill>
                  <a:schemeClr val="bg1"/>
                </a:solidFill>
              </a:defRPr>
            </a:lvl4pPr>
            <a:lvl5pPr marL="3657141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28D6B-0C23-2B4C-9186-49C7F7FACA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2013" y="12898104"/>
            <a:ext cx="817081" cy="82742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4407BE6-DE22-B14A-B263-DA6D07F9A2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32AA369-A7B9-0C4E-8948-88763781D1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1F05B8D-73DC-4174-192C-565ED6DE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61"/>
            <a:ext cx="21366273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6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436794-817D-8215-AE8C-BF68CE26D76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2190416" y="3202685"/>
            <a:ext cx="10555287" cy="916731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31968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702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1079920" indent="-359974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spcBef>
                <a:spcPts val="600"/>
              </a:spcBef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spcBef>
                <a:spcPts val="600"/>
              </a:spcBef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F962640-4C62-2C44-8892-FD3FA71F23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2D3066DF-D70B-C243-B97E-BB75E8819D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60694D9-4522-FDF6-01BB-4BB2193A8C3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371604" y="3202685"/>
            <a:ext cx="10324302" cy="916731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lang="en-US" sz="4200" b="0" i="0" kern="1200" dirty="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431968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2702"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1079920" indent="-359974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defRPr b="0" i="0">
                <a:solidFill>
                  <a:schemeClr val="tx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spcBef>
                <a:spcPts val="600"/>
              </a:spcBef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spcBef>
                <a:spcPts val="600"/>
              </a:spcBef>
              <a:defRPr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58F5CB-79E5-7D0E-F4CE-A31B01364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61"/>
            <a:ext cx="21366273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469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30BF6EE-0304-104C-9AC8-6BF47B9E9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95846" y="8862477"/>
            <a:ext cx="9874983" cy="2560274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4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05" indent="-225407">
              <a:lnSpc>
                <a:spcPct val="110000"/>
              </a:lnSpc>
              <a:tabLst/>
              <a:defRPr sz="24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2742859" indent="0">
              <a:lnSpc>
                <a:spcPct val="120000"/>
              </a:lnSpc>
              <a:buNone/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D1466F-8A9A-9B46-B59E-318F36B1F2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B6D93C-CDB8-A940-A562-75736ACA66B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3F5A712E-93F4-E61A-A070-510F9A85C22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395850" y="3202682"/>
            <a:ext cx="9848541" cy="5325488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08E7D9F7-F723-E6E9-9EA8-43FF4A48A5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897164" y="3202682"/>
            <a:ext cx="9848541" cy="5325488"/>
          </a:xfrm>
          <a:solidFill>
            <a:schemeClr val="bg2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8FC9A2F-4786-37F4-8980-69302E83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61"/>
            <a:ext cx="21366273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4B19EC57-00AD-B3AE-36F9-0114EF7C55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897162" y="8862477"/>
            <a:ext cx="9874983" cy="2560274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42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600"/>
              </a:spcBef>
              <a:buNone/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 marL="465105" indent="-225407">
              <a:lnSpc>
                <a:spcPct val="110000"/>
              </a:lnSpc>
              <a:tabLst/>
              <a:defRPr sz="24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 marL="2742859" indent="0">
              <a:lnSpc>
                <a:spcPct val="120000"/>
              </a:lnSpc>
              <a:buNone/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20000"/>
              </a:lnSpc>
              <a:defRPr sz="28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0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Stat –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B942022-9F0A-BD4C-AF43-752FEFC469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35801" y="3582041"/>
            <a:ext cx="9864196" cy="4037962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1000"/>
              </a:spcBef>
              <a:buNone/>
              <a:defRPr sz="9600" b="0" i="0">
                <a:solidFill>
                  <a:schemeClr val="tx2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buNone/>
              <a:defRPr sz="4200">
                <a:solidFill>
                  <a:schemeClr val="accent4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70B7AF-2FF6-4245-87E1-EF6ED5D1497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35803" y="7620001"/>
            <a:ext cx="9381067" cy="3894666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>
                <a:solidFill>
                  <a:schemeClr val="accent4"/>
                </a:solidFill>
              </a:defRPr>
            </a:lvl1pPr>
            <a:lvl2pPr marL="0" indent="0">
              <a:lnSpc>
                <a:spcPct val="110000"/>
              </a:lnSpc>
              <a:buNone/>
              <a:defRPr>
                <a:solidFill>
                  <a:schemeClr val="accent4"/>
                </a:solidFill>
              </a:defRPr>
            </a:lvl2pPr>
            <a:lvl3pPr marL="1828573" indent="0">
              <a:buNone/>
              <a:defRPr/>
            </a:lvl3pPr>
            <a:lvl4pPr marL="2742859" indent="0">
              <a:buNone/>
              <a:defRPr/>
            </a:lvl4pPr>
            <a:lvl5pPr marL="365714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7683C2-9D30-2E48-BA64-3331000C43B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0500B-357F-8A44-9FD4-31A4240DD5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79FF912-92E2-8588-8282-F3105EDE2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9" y="1185361"/>
            <a:ext cx="16570947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854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1292" y="730253"/>
            <a:ext cx="21029831" cy="180193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359" y="3756075"/>
            <a:ext cx="21029831" cy="7853798"/>
          </a:xfrm>
        </p:spPr>
        <p:txBody>
          <a:bodyPr>
            <a:noAutofit/>
          </a:bodyPr>
          <a:lstStyle>
            <a:lvl1pPr>
              <a:lnSpc>
                <a:spcPct val="110000"/>
              </a:lnSpc>
              <a:defRPr>
                <a:solidFill>
                  <a:schemeClr val="bg1"/>
                </a:solidFill>
              </a:defRPr>
            </a:lvl1pPr>
            <a:lvl2pPr marL="1371451" indent="-457165">
              <a:lnSpc>
                <a:spcPct val="110000"/>
              </a:lnSpc>
              <a:buFont typeface="Arial" panose="020B0604020202020204" pitchFamily="34" charset="0"/>
              <a:buChar char="•"/>
              <a:defRPr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2pPr>
            <a:lvl3pPr>
              <a:lnSpc>
                <a:spcPct val="110000"/>
              </a:lnSpc>
              <a:defRPr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3pPr>
            <a:lvl4pPr>
              <a:lnSpc>
                <a:spcPct val="110000"/>
              </a:lnSpc>
              <a:defRPr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4pPr>
            <a:lvl5pPr>
              <a:lnSpc>
                <a:spcPct val="110000"/>
              </a:lnSpc>
              <a:defRPr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AB0DCB-C69D-6340-99B8-8C9CB46EC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4939" y="2658792"/>
            <a:ext cx="21029831" cy="8440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solidFill>
                  <a:schemeClr val="bg1"/>
                </a:solidFill>
              </a:defRPr>
            </a:lvl1pPr>
            <a:lvl2pPr marL="914286" indent="0">
              <a:buNone/>
              <a:defRPr sz="2400">
                <a:solidFill>
                  <a:schemeClr val="bg1"/>
                </a:solidFill>
              </a:defRPr>
            </a:lvl2pPr>
            <a:lvl3pPr marL="1828573" indent="0">
              <a:buNone/>
              <a:defRPr sz="2400">
                <a:solidFill>
                  <a:schemeClr val="bg1"/>
                </a:solidFill>
              </a:defRPr>
            </a:lvl3pPr>
            <a:lvl4pPr marL="2742859" indent="0">
              <a:buNone/>
              <a:defRPr sz="2400">
                <a:solidFill>
                  <a:schemeClr val="bg1"/>
                </a:solidFill>
              </a:defRPr>
            </a:lvl4pPr>
            <a:lvl5pPr marL="3657141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EA4FF-BACA-BA4F-89CB-FC3F1D2CE9E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ADED9E4-F1CC-9B46-BFE2-3D74F4B25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8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e Char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F4C6D899-C5D3-0B4A-943D-4D8479B33622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422402" y="3202685"/>
            <a:ext cx="21302133" cy="92602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C971071-D8C9-1148-AC19-A76F0891A0F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69FD8-EA6A-374E-BAEF-F380CFD9C8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EBB663F-5E45-E898-D800-B1C50BC1A8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21002" y="4356814"/>
            <a:ext cx="6240464" cy="6096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800" b="1" i="0">
                <a:solidFill>
                  <a:schemeClr val="bg1"/>
                </a:solidFill>
                <a:latin typeface="Oracle Sans Semi Bold" panose="020B0503020204020204" pitchFamily="34" charset="0"/>
                <a:cs typeface="Oracle Sans Semi Bold" panose="020B0503020204020204" pitchFamily="34" charset="0"/>
              </a:defRPr>
            </a:lvl1pPr>
            <a:lvl2pPr>
              <a:lnSpc>
                <a:spcPct val="110000"/>
              </a:lnSpc>
              <a:spcBef>
                <a:spcPts val="1400"/>
              </a:spcBef>
              <a:defRPr sz="260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3029F8-5138-D07E-1A3D-0BC0F0FCD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28" y="1185361"/>
            <a:ext cx="21366273" cy="1351986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b="0" i="0">
                <a:solidFill>
                  <a:schemeClr val="bg1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21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590" y="538718"/>
            <a:ext cx="10160077" cy="31188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F9AACE-800A-E4F6-3FEC-30BA9D1DE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FED3A-D1CE-5A42-49FA-8F79C6E6DA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A1CA97-D36B-E7A2-6DD5-C089B83D28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10590" y="538718"/>
            <a:ext cx="10160077" cy="3118884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37650" y="3217150"/>
            <a:ext cx="10167466" cy="90159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12218359" y="3217150"/>
            <a:ext cx="0" cy="9015984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2731601" y="3217150"/>
            <a:ext cx="10167466" cy="901598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Slide Number Placeholder 11">
            <a:extLst>
              <a:ext uri="{FF2B5EF4-FFF2-40B4-BE49-F238E27FC236}">
                <a16:creationId xmlns:a16="http://schemas.microsoft.com/office/drawing/2014/main" id="{E428691A-6ABC-3D43-3374-50EA8239062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49152" y="12985749"/>
            <a:ext cx="871646" cy="730250"/>
          </a:xfrm>
          <a:prstGeom prst="rect">
            <a:avLst/>
          </a:prstGeom>
        </p:spPr>
        <p:txBody>
          <a:bodyPr/>
          <a:lstStyle/>
          <a:p>
            <a:fld id="{CFF4B978-1D82-7745-80C5-DBABA6B131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B09A718-B713-5007-1A73-62E16A7ED62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11345" y="12985749"/>
            <a:ext cx="10052413" cy="730250"/>
          </a:xfrm>
          <a:prstGeom prst="rect">
            <a:avLst/>
          </a:prstGeom>
        </p:spPr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03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9187" y="687723"/>
            <a:ext cx="21029831" cy="1842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3199" y="2758115"/>
            <a:ext cx="21029831" cy="8702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B2F8B-E601-664C-81CF-08F39A110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1349" y="12985751"/>
            <a:ext cx="1005241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9153" y="12985751"/>
            <a:ext cx="87164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accent4"/>
                </a:solidFill>
                <a:latin typeface="Oracle Sans Light" panose="020B0403020204020204" pitchFamily="34" charset="0"/>
                <a:cs typeface="Oracle Sans Light" panose="020B0403020204020204" pitchFamily="34" charset="0"/>
              </a:defRPr>
            </a:lvl1pPr>
          </a:lstStyle>
          <a:p>
            <a:fld id="{CFF4B978-1D82-7745-80C5-DBABA6B131D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69FCD1-69A5-FED4-307E-566E5D55569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62013" y="12898104"/>
            <a:ext cx="817081" cy="82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5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29" r:id="rId2"/>
    <p:sldLayoutId id="2147483694" r:id="rId3"/>
    <p:sldLayoutId id="2147483720" r:id="rId4"/>
    <p:sldLayoutId id="2147483723" r:id="rId5"/>
    <p:sldLayoutId id="2147483699" r:id="rId6"/>
    <p:sldLayoutId id="2147483757" r:id="rId7"/>
    <p:sldLayoutId id="2147483815" r:id="rId8"/>
    <p:sldLayoutId id="2147483820" r:id="rId9"/>
    <p:sldLayoutId id="2147483827" r:id="rId10"/>
    <p:sldLayoutId id="2147483830" r:id="rId11"/>
    <p:sldLayoutId id="2147483831" r:id="rId12"/>
    <p:sldLayoutId id="2147483836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828573" rtl="0" eaLnBrk="1" latinLnBrk="0" hangingPunct="1">
        <a:lnSpc>
          <a:spcPct val="90000"/>
        </a:lnSpc>
        <a:spcBef>
          <a:spcPct val="0"/>
        </a:spcBef>
        <a:buNone/>
        <a:defRPr sz="6200" b="0" i="0" kern="1200">
          <a:solidFill>
            <a:schemeClr val="accent4"/>
          </a:solidFill>
          <a:latin typeface="Oracle Sans Light" panose="020B0403020204020204" pitchFamily="34" charset="0"/>
          <a:ea typeface="+mj-ea"/>
          <a:cs typeface="Oracle Sans Light" panose="020B0403020204020204" pitchFamily="34" charset="0"/>
        </a:defRPr>
      </a:lvl1pPr>
    </p:titleStyle>
    <p:bodyStyle>
      <a:lvl1pPr marL="457141" indent="-457141" algn="l" defTabSz="182857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4200" b="0" i="0" kern="1200">
          <a:solidFill>
            <a:schemeClr val="tx2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1371427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2285714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02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3200000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4114286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5028573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859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141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427" indent="-457141" algn="l" defTabSz="182857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86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573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859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141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427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714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000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286" algn="l" defTabSz="182857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6" userDrawn="1">
          <p15:clr>
            <a:srgbClr val="F26B43"/>
          </p15:clr>
        </p15:guide>
        <p15:guide id="2" pos="14327" userDrawn="1">
          <p15:clr>
            <a:srgbClr val="F26B43"/>
          </p15:clr>
        </p15:guide>
        <p15:guide id="3" pos="14855" userDrawn="1">
          <p15:clr>
            <a:srgbClr val="F26B43"/>
          </p15:clr>
        </p15:guide>
        <p15:guide id="4" pos="864" userDrawn="1">
          <p15:clr>
            <a:srgbClr val="F26B43"/>
          </p15:clr>
        </p15:guide>
        <p15:guide id="5" pos="5376" userDrawn="1">
          <p15:clr>
            <a:srgbClr val="F26B43"/>
          </p15:clr>
        </p15:guide>
        <p15:guide id="6" pos="9839" userDrawn="1">
          <p15:clr>
            <a:srgbClr val="F26B43"/>
          </p15:clr>
        </p15:guide>
        <p15:guide id="7" orient="horz" pos="432" userDrawn="1">
          <p15:clr>
            <a:srgbClr val="F26B43"/>
          </p15:clr>
        </p15:guide>
        <p15:guide id="8" orient="horz" pos="8136" userDrawn="1">
          <p15:clr>
            <a:srgbClr val="F26B43"/>
          </p15:clr>
        </p15:guide>
        <p15:guide id="9" orient="horz" pos="3000" userDrawn="1">
          <p15:clr>
            <a:srgbClr val="F26B43"/>
          </p15:clr>
        </p15:guide>
        <p15:guide id="10" orient="horz" pos="5568" userDrawn="1">
          <p15:clr>
            <a:srgbClr val="F26B43"/>
          </p15:clr>
        </p15:guide>
        <p15:guide id="11" orient="horz" pos="4320" userDrawn="1">
          <p15:clr>
            <a:srgbClr val="5ACBF0"/>
          </p15:clr>
        </p15:guide>
        <p15:guide id="12" pos="7680" userDrawn="1">
          <p15:clr>
            <a:srgbClr val="5ACBF0"/>
          </p15:clr>
        </p15:guide>
        <p15:guide id="13" orient="horz" pos="1728" userDrawn="1">
          <p15:clr>
            <a:srgbClr val="9FCC3B"/>
          </p15:clr>
        </p15:guide>
        <p15:guide id="14" orient="horz" pos="758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database/oracle/property-graph/20.4/spgdg/property-graph-query-language-pgq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cs.oracle.com/en/database/oracle/oracle-rest-data-services/24.1/orddg/graphql-oracle-rest-data-services.html" TargetMode="External"/><Relationship Id="rId4" Type="http://schemas.openxmlformats.org/officeDocument/2006/relationships/hyperlink" Target="https://docs.oracle.com/en/database/oracle/property-graph/24.3/spgdg/sql-property-graphs.html#GUID-B82E61FF-3601-4D9C-99F9-6A5D4FF961E6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3125-76D3-4624-9859-1262BFAE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>
                <a:latin typeface="Oracle Sans Tab" panose="020B0503020204020204" pitchFamily="34" charset="0"/>
                <a:cs typeface="Oracle Sans Tab" panose="020B0503020204020204" pitchFamily="34" charset="0"/>
              </a:rPr>
              <a:t>Oracle Property Graphs</a:t>
            </a:r>
            <a:br>
              <a:rPr lang="pl-PL" dirty="0">
                <a:latin typeface="Oracle Sans Tab" panose="020B0503020204020204" pitchFamily="34" charset="0"/>
                <a:cs typeface="Oracle Sans Tab" panose="020B0503020204020204" pitchFamily="34" charset="0"/>
              </a:rPr>
            </a:br>
            <a:r>
              <a:rPr lang="pl-PL" sz="72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Overview of available options</a:t>
            </a:r>
            <a:endParaRPr lang="en-US" sz="72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BE80C5-FADD-4A87-B4DF-2DD69847834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chemeClr val="accent4"/>
                </a:solidFill>
              </a:rPr>
              <a:t>Witold Swierzy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4DA5D-54E5-48F5-83D6-43E439C223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pl-PL" dirty="0">
                <a:solidFill>
                  <a:schemeClr val="accent4"/>
                </a:solidFill>
              </a:rPr>
              <a:t>Converged Database Specialist</a:t>
            </a:r>
            <a:endParaRPr lang="en-US" dirty="0">
              <a:solidFill>
                <a:schemeClr val="accent4"/>
              </a:solidFill>
            </a:endParaRPr>
          </a:p>
          <a:p>
            <a:pPr marL="0" lvl="0" indent="0">
              <a:buNone/>
            </a:pPr>
            <a:r>
              <a:rPr lang="pl-PL" dirty="0">
                <a:solidFill>
                  <a:schemeClr val="accent4"/>
                </a:solidFill>
              </a:rPr>
              <a:t>July, 2024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5879F051-2F76-445D-B0AB-3251CAD6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046409" y="8375805"/>
            <a:ext cx="749759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F06FD14F-5048-4223-8394-780386A4B69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75" y="3622"/>
          <a:ext cx="3176" cy="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1" imgH="472" progId="TCLayout.ActiveDocument.1">
                  <p:embed/>
                </p:oleObj>
              </mc:Choice>
              <mc:Fallback>
                <p:oleObj name="think-cell Slide" r:id="rId3" imgW="471" imgH="472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F06FD14F-5048-4223-8394-780386A4B6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75" y="3622"/>
                        <a:ext cx="3176" cy="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0DD0BC-F1C8-4A4D-9A88-C3FA7D0E5A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7D9BE0-B39E-4332-8645-8EC1C4194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err="1"/>
              <a:t>Thank</a:t>
            </a:r>
            <a:r>
              <a:rPr lang="es-ES"/>
              <a:t> </a:t>
            </a:r>
            <a:r>
              <a:rPr lang="es-ES" err="1"/>
              <a:t>you</a:t>
            </a:r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8F4EE-8CC1-46FE-B7D3-6747FD656E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891F45-C9BC-6B10-475B-1F44631A9D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Copyright © 2024, Oracle and/or its affiliates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1028701" y="2108200"/>
            <a:ext cx="10745692" cy="10993675"/>
          </a:xfrm>
        </p:spPr>
        <p:txBody>
          <a:bodyPr>
            <a:normAutofit fontScale="25000" lnSpcReduction="20000"/>
          </a:bodyPr>
          <a:lstStyle/>
          <a:p>
            <a:pPr marL="457200" lvl="1" indent="-457200">
              <a:lnSpc>
                <a:spcPct val="120000"/>
              </a:lnSpc>
            </a:pPr>
            <a:r>
              <a:rPr lang="en-US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Data model</a:t>
            </a:r>
            <a:r>
              <a:rPr lang="pl-PL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, which puts a pressure on relationships between data</a:t>
            </a:r>
          </a:p>
          <a:p>
            <a:pPr marL="457200" lvl="1" indent="-457200">
              <a:lnSpc>
                <a:spcPct val="120000"/>
              </a:lnSpc>
            </a:pPr>
            <a:r>
              <a:rPr lang="pl-PL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Often used on top of a relational schema</a:t>
            </a:r>
          </a:p>
          <a:p>
            <a:pPr marL="457200" lvl="1" indent="-457200">
              <a:lnSpc>
                <a:spcPct val="120000"/>
              </a:lnSpc>
            </a:pPr>
            <a:r>
              <a:rPr lang="pl-PL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Provides specific methods of analyzing using edges as traversals between data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28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Path finding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28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Ranking and walking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28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Detecting and evaluating communities</a:t>
            </a:r>
          </a:p>
          <a:p>
            <a:pPr marL="365108" lvl="1" indent="-365108">
              <a:lnSpc>
                <a:spcPct val="120000"/>
              </a:lnSpc>
            </a:pPr>
            <a:r>
              <a:rPr lang="pl-PL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Simplify solutions of some relational problems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28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”spaghetti” joins</a:t>
            </a:r>
          </a:p>
          <a:p>
            <a:pPr marL="457200" lvl="1" indent="-457200">
              <a:lnSpc>
                <a:spcPct val="120000"/>
              </a:lnSpc>
            </a:pPr>
            <a:r>
              <a:rPr lang="pl-PL" sz="1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Supported by all editions of Oracle Database in all deployment models</a:t>
            </a:r>
          </a:p>
          <a:p>
            <a:pPr marL="1371487" lvl="2" indent="-457200">
              <a:lnSpc>
                <a:spcPct val="120000"/>
              </a:lnSpc>
            </a:pPr>
            <a:r>
              <a:rPr lang="pl-PL" sz="14102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SE2, EE, Development/Express</a:t>
            </a:r>
          </a:p>
          <a:p>
            <a:pPr marL="1371487" lvl="2" indent="-457200">
              <a:lnSpc>
                <a:spcPct val="120000"/>
              </a:lnSpc>
            </a:pPr>
            <a:r>
              <a:rPr lang="pl-PL" sz="14102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Cloud and On-Premises</a:t>
            </a:r>
          </a:p>
          <a:p>
            <a:pPr marL="1371487" lvl="2" indent="-457200">
              <a:lnSpc>
                <a:spcPct val="120000"/>
              </a:lnSpc>
            </a:pPr>
            <a:r>
              <a:rPr lang="pl-PL" sz="14102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No separate license required</a:t>
            </a:r>
          </a:p>
          <a:p>
            <a:pPr marL="0" indent="-914286">
              <a:lnSpc>
                <a:spcPct val="120000"/>
              </a:lnSpc>
            </a:pPr>
            <a:br>
              <a:rPr lang="de-DE" dirty="0"/>
            </a:b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84975" y="614125"/>
            <a:ext cx="21029831" cy="1070677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Property Graphs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9" name="円/楕円 7">
            <a:extLst>
              <a:ext uri="{FF2B5EF4-FFF2-40B4-BE49-F238E27FC236}">
                <a16:creationId xmlns:a16="http://schemas.microsoft.com/office/drawing/2014/main" id="{2BD64EEC-411B-004D-B901-04461ACF20C8}"/>
              </a:ext>
            </a:extLst>
          </p:cNvPr>
          <p:cNvSpPr/>
          <p:nvPr/>
        </p:nvSpPr>
        <p:spPr bwMode="auto">
          <a:xfrm>
            <a:off x="15308933" y="3764318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40" name="円/楕円 8">
            <a:extLst>
              <a:ext uri="{FF2B5EF4-FFF2-40B4-BE49-F238E27FC236}">
                <a16:creationId xmlns:a16="http://schemas.microsoft.com/office/drawing/2014/main" id="{8D4620CA-2657-5442-B7F8-AAA68D362A49}"/>
              </a:ext>
            </a:extLst>
          </p:cNvPr>
          <p:cNvSpPr/>
          <p:nvPr/>
        </p:nvSpPr>
        <p:spPr bwMode="auto">
          <a:xfrm>
            <a:off x="20299791" y="5846130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41" name="円/楕円 9">
            <a:extLst>
              <a:ext uri="{FF2B5EF4-FFF2-40B4-BE49-F238E27FC236}">
                <a16:creationId xmlns:a16="http://schemas.microsoft.com/office/drawing/2014/main" id="{C8623BDF-9427-DB40-B990-D0B0DA64DA9D}"/>
              </a:ext>
            </a:extLst>
          </p:cNvPr>
          <p:cNvSpPr/>
          <p:nvPr/>
        </p:nvSpPr>
        <p:spPr bwMode="auto">
          <a:xfrm>
            <a:off x="17856297" y="8025396"/>
            <a:ext cx="1439906" cy="1439906"/>
          </a:xfrm>
          <a:prstGeom prst="ellipse">
            <a:avLst/>
          </a:prstGeom>
          <a:ln w="25400"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42" name="円/楕円 10">
            <a:extLst>
              <a:ext uri="{FF2B5EF4-FFF2-40B4-BE49-F238E27FC236}">
                <a16:creationId xmlns:a16="http://schemas.microsoft.com/office/drawing/2014/main" id="{1E20AAE3-FD75-354F-BF31-4933B621B915}"/>
              </a:ext>
            </a:extLst>
          </p:cNvPr>
          <p:cNvSpPr/>
          <p:nvPr/>
        </p:nvSpPr>
        <p:spPr bwMode="auto">
          <a:xfrm>
            <a:off x="12731601" y="4898046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43" name="円/楕円 29">
            <a:extLst>
              <a:ext uri="{FF2B5EF4-FFF2-40B4-BE49-F238E27FC236}">
                <a16:creationId xmlns:a16="http://schemas.microsoft.com/office/drawing/2014/main" id="{17822338-0D92-5B41-B06B-D9E611FEDFD1}"/>
              </a:ext>
            </a:extLst>
          </p:cNvPr>
          <p:cNvSpPr/>
          <p:nvPr/>
        </p:nvSpPr>
        <p:spPr bwMode="auto">
          <a:xfrm>
            <a:off x="15326552" y="6341244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44" name="円/楕円 30">
            <a:extLst>
              <a:ext uri="{FF2B5EF4-FFF2-40B4-BE49-F238E27FC236}">
                <a16:creationId xmlns:a16="http://schemas.microsoft.com/office/drawing/2014/main" id="{F41EE46A-1ADA-CE40-A34D-11F3BA658BC6}"/>
              </a:ext>
            </a:extLst>
          </p:cNvPr>
          <p:cNvSpPr/>
          <p:nvPr/>
        </p:nvSpPr>
        <p:spPr bwMode="auto">
          <a:xfrm>
            <a:off x="13107583" y="8408055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Company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cxnSp>
        <p:nvCxnSpPr>
          <p:cNvPr id="45" name="直線矢印コネクタ 31">
            <a:extLst>
              <a:ext uri="{FF2B5EF4-FFF2-40B4-BE49-F238E27FC236}">
                <a16:creationId xmlns:a16="http://schemas.microsoft.com/office/drawing/2014/main" id="{1C5FF280-F327-2D44-92D6-EC3606D47B94}"/>
              </a:ext>
            </a:extLst>
          </p:cNvPr>
          <p:cNvCxnSpPr>
            <a:stCxn id="43" idx="3"/>
            <a:endCxn id="44" idx="7"/>
          </p:cNvCxnSpPr>
          <p:nvPr/>
        </p:nvCxnSpPr>
        <p:spPr bwMode="auto">
          <a:xfrm flipH="1">
            <a:off x="14336620" y="7570281"/>
            <a:ext cx="1200801" cy="10486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矢印コネクタ 32">
            <a:extLst>
              <a:ext uri="{FF2B5EF4-FFF2-40B4-BE49-F238E27FC236}">
                <a16:creationId xmlns:a16="http://schemas.microsoft.com/office/drawing/2014/main" id="{0A71BF22-6201-414D-8A71-83BDB7DE78D7}"/>
              </a:ext>
            </a:extLst>
          </p:cNvPr>
          <p:cNvCxnSpPr>
            <a:stCxn id="39" idx="4"/>
            <a:endCxn id="43" idx="0"/>
          </p:cNvCxnSpPr>
          <p:nvPr/>
        </p:nvCxnSpPr>
        <p:spPr bwMode="auto">
          <a:xfrm>
            <a:off x="16028886" y="5204225"/>
            <a:ext cx="17619" cy="113702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線矢印コネクタ 31">
            <a:extLst>
              <a:ext uri="{FF2B5EF4-FFF2-40B4-BE49-F238E27FC236}">
                <a16:creationId xmlns:a16="http://schemas.microsoft.com/office/drawing/2014/main" id="{15393FA6-65E8-A04D-B400-915095CDA6DF}"/>
              </a:ext>
            </a:extLst>
          </p:cNvPr>
          <p:cNvCxnSpPr>
            <a:stCxn id="39" idx="3"/>
            <a:endCxn id="42" idx="6"/>
          </p:cNvCxnSpPr>
          <p:nvPr/>
        </p:nvCxnSpPr>
        <p:spPr bwMode="auto">
          <a:xfrm flipH="1">
            <a:off x="14171507" y="4993355"/>
            <a:ext cx="1348296" cy="6246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線矢印コネクタ 31">
            <a:extLst>
              <a:ext uri="{FF2B5EF4-FFF2-40B4-BE49-F238E27FC236}">
                <a16:creationId xmlns:a16="http://schemas.microsoft.com/office/drawing/2014/main" id="{06EDCBCD-C676-0243-9EF1-A12C420B07B6}"/>
              </a:ext>
            </a:extLst>
          </p:cNvPr>
          <p:cNvCxnSpPr>
            <a:stCxn id="75" idx="4"/>
            <a:endCxn id="40" idx="0"/>
          </p:cNvCxnSpPr>
          <p:nvPr/>
        </p:nvCxnSpPr>
        <p:spPr bwMode="auto">
          <a:xfrm>
            <a:off x="20953468" y="4657293"/>
            <a:ext cx="66276" cy="11888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線矢印コネクタ 31">
            <a:extLst>
              <a:ext uri="{FF2B5EF4-FFF2-40B4-BE49-F238E27FC236}">
                <a16:creationId xmlns:a16="http://schemas.microsoft.com/office/drawing/2014/main" id="{DC1A700B-9D5A-CA4F-BC15-DFBB5A19A2C3}"/>
              </a:ext>
            </a:extLst>
          </p:cNvPr>
          <p:cNvCxnSpPr>
            <a:stCxn id="41" idx="7"/>
            <a:endCxn id="40" idx="3"/>
          </p:cNvCxnSpPr>
          <p:nvPr/>
        </p:nvCxnSpPr>
        <p:spPr bwMode="auto">
          <a:xfrm flipV="1">
            <a:off x="19085334" y="7075167"/>
            <a:ext cx="1425326" cy="11610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線矢印コネクタ 31">
            <a:extLst>
              <a:ext uri="{FF2B5EF4-FFF2-40B4-BE49-F238E27FC236}">
                <a16:creationId xmlns:a16="http://schemas.microsoft.com/office/drawing/2014/main" id="{195D6DA8-C134-594E-B975-DFB3A08D6982}"/>
              </a:ext>
            </a:extLst>
          </p:cNvPr>
          <p:cNvCxnSpPr>
            <a:endCxn id="41" idx="1"/>
          </p:cNvCxnSpPr>
          <p:nvPr/>
        </p:nvCxnSpPr>
        <p:spPr bwMode="auto">
          <a:xfrm>
            <a:off x="16748839" y="7305443"/>
            <a:ext cx="1318327" cy="9308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線矢印コネクタ 31">
            <a:extLst>
              <a:ext uri="{FF2B5EF4-FFF2-40B4-BE49-F238E27FC236}">
                <a16:creationId xmlns:a16="http://schemas.microsoft.com/office/drawing/2014/main" id="{15393FA6-65E8-A04D-B400-915095CDA6DF}"/>
              </a:ext>
            </a:extLst>
          </p:cNvPr>
          <p:cNvCxnSpPr>
            <a:stCxn id="43" idx="1"/>
            <a:endCxn id="42" idx="6"/>
          </p:cNvCxnSpPr>
          <p:nvPr/>
        </p:nvCxnSpPr>
        <p:spPr bwMode="auto">
          <a:xfrm flipH="1" flipV="1">
            <a:off x="14171507" y="5617999"/>
            <a:ext cx="1365915" cy="9341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円/楕円 7">
            <a:extLst>
              <a:ext uri="{FF2B5EF4-FFF2-40B4-BE49-F238E27FC236}">
                <a16:creationId xmlns:a16="http://schemas.microsoft.com/office/drawing/2014/main" id="{2BD64EEC-411B-004D-B901-04461ACF20C8}"/>
              </a:ext>
            </a:extLst>
          </p:cNvPr>
          <p:cNvSpPr/>
          <p:nvPr/>
        </p:nvSpPr>
        <p:spPr bwMode="auto">
          <a:xfrm>
            <a:off x="20233515" y="3217387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sp>
        <p:nvSpPr>
          <p:cNvPr id="76" name="円/楕円 9">
            <a:extLst>
              <a:ext uri="{FF2B5EF4-FFF2-40B4-BE49-F238E27FC236}">
                <a16:creationId xmlns:a16="http://schemas.microsoft.com/office/drawing/2014/main" id="{C8623BDF-9427-DB40-B990-D0B0DA64DA9D}"/>
              </a:ext>
            </a:extLst>
          </p:cNvPr>
          <p:cNvSpPr/>
          <p:nvPr/>
        </p:nvSpPr>
        <p:spPr bwMode="auto">
          <a:xfrm>
            <a:off x="17886265" y="4484271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cxnSp>
        <p:nvCxnSpPr>
          <p:cNvPr id="77" name="直線矢印コネクタ 31">
            <a:extLst>
              <a:ext uri="{FF2B5EF4-FFF2-40B4-BE49-F238E27FC236}">
                <a16:creationId xmlns:a16="http://schemas.microsoft.com/office/drawing/2014/main" id="{195D6DA8-C134-594E-B975-DFB3A08D6982}"/>
              </a:ext>
            </a:extLst>
          </p:cNvPr>
          <p:cNvCxnSpPr>
            <a:stCxn id="75" idx="2"/>
            <a:endCxn id="76" idx="7"/>
          </p:cNvCxnSpPr>
          <p:nvPr/>
        </p:nvCxnSpPr>
        <p:spPr bwMode="auto">
          <a:xfrm flipH="1">
            <a:off x="19115302" y="3937341"/>
            <a:ext cx="1118213" cy="7578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円/楕円 4">
            <a:extLst>
              <a:ext uri="{FF2B5EF4-FFF2-40B4-BE49-F238E27FC236}">
                <a16:creationId xmlns:a16="http://schemas.microsoft.com/office/drawing/2014/main" id="{43F56ABD-A494-724C-AD77-587277911B29}"/>
              </a:ext>
            </a:extLst>
          </p:cNvPr>
          <p:cNvSpPr/>
          <p:nvPr/>
        </p:nvSpPr>
        <p:spPr bwMode="auto">
          <a:xfrm>
            <a:off x="22438381" y="4585722"/>
            <a:ext cx="1439906" cy="143990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182868" tIns="91434" rIns="182868" bIns="91434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ja-JP" sz="2800" dirty="0">
                <a:latin typeface="Oracle Sans Cd Tab" panose="020B0506020204020204" pitchFamily="34" charset="0"/>
                <a:cs typeface="Oracle Sans Cd Tab" panose="020B0506020204020204" pitchFamily="34" charset="0"/>
              </a:rPr>
              <a:t>Person</a:t>
            </a:r>
            <a:endParaRPr kumimoji="1" lang="ja-JP" altLang="en-US" sz="2800" dirty="0">
              <a:latin typeface="Oracle Sans Cd Tab" panose="020B0506020204020204" pitchFamily="34" charset="0"/>
              <a:cs typeface="Oracle Sans Cd Tab" panose="020B0506020204020204" pitchFamily="34" charset="0"/>
            </a:endParaRPr>
          </a:p>
        </p:txBody>
      </p:sp>
      <p:cxnSp>
        <p:nvCxnSpPr>
          <p:cNvPr id="79" name="直線矢印コネクタ 31">
            <a:extLst>
              <a:ext uri="{FF2B5EF4-FFF2-40B4-BE49-F238E27FC236}">
                <a16:creationId xmlns:a16="http://schemas.microsoft.com/office/drawing/2014/main" id="{DD11EAF4-CDF9-0444-8F66-8ADFDCE6214E}"/>
              </a:ext>
            </a:extLst>
          </p:cNvPr>
          <p:cNvCxnSpPr>
            <a:stCxn id="78" idx="1"/>
            <a:endCxn id="75" idx="6"/>
          </p:cNvCxnSpPr>
          <p:nvPr/>
        </p:nvCxnSpPr>
        <p:spPr bwMode="auto">
          <a:xfrm flipH="1" flipV="1">
            <a:off x="21673422" y="3937340"/>
            <a:ext cx="975830" cy="8592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線矢印コネクタ 31">
            <a:extLst>
              <a:ext uri="{FF2B5EF4-FFF2-40B4-BE49-F238E27FC236}">
                <a16:creationId xmlns:a16="http://schemas.microsoft.com/office/drawing/2014/main" id="{195D6DA8-C134-594E-B975-DFB3A08D6982}"/>
              </a:ext>
            </a:extLst>
          </p:cNvPr>
          <p:cNvCxnSpPr>
            <a:endCxn id="78" idx="3"/>
          </p:cNvCxnSpPr>
          <p:nvPr/>
        </p:nvCxnSpPr>
        <p:spPr bwMode="auto">
          <a:xfrm flipV="1">
            <a:off x="21739697" y="5814759"/>
            <a:ext cx="909553" cy="5231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線矢印コネクタ 31">
            <a:extLst>
              <a:ext uri="{FF2B5EF4-FFF2-40B4-BE49-F238E27FC236}">
                <a16:creationId xmlns:a16="http://schemas.microsoft.com/office/drawing/2014/main" id="{195D6DA8-C134-594E-B975-DFB3A08D6982}"/>
              </a:ext>
            </a:extLst>
          </p:cNvPr>
          <p:cNvCxnSpPr>
            <a:stCxn id="76" idx="5"/>
            <a:endCxn id="40" idx="2"/>
          </p:cNvCxnSpPr>
          <p:nvPr/>
        </p:nvCxnSpPr>
        <p:spPr bwMode="auto">
          <a:xfrm>
            <a:off x="19115302" y="5713308"/>
            <a:ext cx="1184489" cy="8527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TextBox 103"/>
          <p:cNvSpPr txBox="1"/>
          <p:nvPr/>
        </p:nvSpPr>
        <p:spPr>
          <a:xfrm>
            <a:off x="17676519" y="9500624"/>
            <a:ext cx="2121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accent1"/>
                </a:solidFill>
              </a:rPr>
              <a:t>name:Hugo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4794799" y="8115667"/>
            <a:ext cx="1718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worksFor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CF38F-1BE5-5289-E09F-A0C2D92C85A1}"/>
              </a:ext>
            </a:extLst>
          </p:cNvPr>
          <p:cNvSpPr txBox="1"/>
          <p:nvPr/>
        </p:nvSpPr>
        <p:spPr>
          <a:xfrm>
            <a:off x="17050578" y="6982575"/>
            <a:ext cx="1251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err="1">
                <a:solidFill>
                  <a:schemeClr val="accent1"/>
                </a:solidFill>
              </a:rPr>
              <a:t>knows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728939C8-87FF-F242-B623-BD102EF9A5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BFDD5849-E81E-095C-8941-B328E49423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2" name="直線矢印コネクタ 31">
            <a:extLst>
              <a:ext uri="{FF2B5EF4-FFF2-40B4-BE49-F238E27FC236}">
                <a16:creationId xmlns:a16="http://schemas.microsoft.com/office/drawing/2014/main" id="{8F6C52F3-D826-E3F1-8ABE-827AD2CD6052}"/>
              </a:ext>
            </a:extLst>
          </p:cNvPr>
          <p:cNvCxnSpPr>
            <a:cxnSpLocks/>
          </p:cNvCxnSpPr>
          <p:nvPr/>
        </p:nvCxnSpPr>
        <p:spPr bwMode="auto">
          <a:xfrm>
            <a:off x="16692466" y="7305443"/>
            <a:ext cx="1435660" cy="96130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線矢印コネクタ 31">
            <a:extLst>
              <a:ext uri="{FF2B5EF4-FFF2-40B4-BE49-F238E27FC236}">
                <a16:creationId xmlns:a16="http://schemas.microsoft.com/office/drawing/2014/main" id="{1C92E513-0B8D-7BB3-F388-0F1936BA3C53}"/>
              </a:ext>
            </a:extLst>
          </p:cNvPr>
          <p:cNvCxnSpPr>
            <a:cxnSpLocks/>
            <a:stCxn id="41" idx="7"/>
          </p:cNvCxnSpPr>
          <p:nvPr/>
        </p:nvCxnSpPr>
        <p:spPr bwMode="auto">
          <a:xfrm flipV="1">
            <a:off x="19085334" y="7014207"/>
            <a:ext cx="1486286" cy="122205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直線矢印コネクタ 31">
            <a:extLst>
              <a:ext uri="{FF2B5EF4-FFF2-40B4-BE49-F238E27FC236}">
                <a16:creationId xmlns:a16="http://schemas.microsoft.com/office/drawing/2014/main" id="{73482FCC-EAF1-564E-B160-C5DD03394CB7}"/>
              </a:ext>
            </a:extLst>
          </p:cNvPr>
          <p:cNvCxnSpPr>
            <a:endCxn id="78" idx="3"/>
          </p:cNvCxnSpPr>
          <p:nvPr/>
        </p:nvCxnSpPr>
        <p:spPr bwMode="auto">
          <a:xfrm flipV="1">
            <a:off x="21739697" y="5814759"/>
            <a:ext cx="909553" cy="52319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ounded Rectangle 71">
            <a:extLst>
              <a:ext uri="{FF2B5EF4-FFF2-40B4-BE49-F238E27FC236}">
                <a16:creationId xmlns:a16="http://schemas.microsoft.com/office/drawing/2014/main" id="{3BAD0B7F-4962-C991-2E11-F27AFE924772}"/>
              </a:ext>
            </a:extLst>
          </p:cNvPr>
          <p:cNvSpPr/>
          <p:nvPr/>
        </p:nvSpPr>
        <p:spPr>
          <a:xfrm>
            <a:off x="17831859" y="2743200"/>
            <a:ext cx="6026609" cy="4812170"/>
          </a:xfrm>
          <a:prstGeom prst="roundRect">
            <a:avLst/>
          </a:prstGeom>
          <a:solidFill>
            <a:schemeClr val="accent3">
              <a:lumMod val="75000"/>
              <a:alpha val="5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760" tIns="121880" rIns="243760" bIns="121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4798" dirty="0"/>
          </a:p>
        </p:txBody>
      </p:sp>
    </p:spTree>
    <p:extLst>
      <p:ext uri="{BB962C8B-B14F-4D97-AF65-F5344CB8AC3E}">
        <p14:creationId xmlns:p14="http://schemas.microsoft.com/office/powerpoint/2010/main" val="300656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5B664B-01BB-BE59-9101-3B8335557C00}"/>
              </a:ext>
            </a:extLst>
          </p:cNvPr>
          <p:cNvSpPr txBox="1"/>
          <p:nvPr/>
        </p:nvSpPr>
        <p:spPr>
          <a:xfrm>
            <a:off x="18226549" y="4866712"/>
            <a:ext cx="210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>
                <a:solidFill>
                  <a:schemeClr val="accent1"/>
                </a:solidFill>
              </a:rPr>
              <a:t>Graph Model</a:t>
            </a: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ACB30-67E6-9F02-770A-5897D0EDFF3F}"/>
              </a:ext>
            </a:extLst>
          </p:cNvPr>
          <p:cNvSpPr/>
          <p:nvPr/>
        </p:nvSpPr>
        <p:spPr>
          <a:xfrm>
            <a:off x="17887950" y="4613368"/>
            <a:ext cx="3181350" cy="125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1930401"/>
            <a:ext cx="22174199" cy="1101907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pl-PL" sz="136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Three different query languages</a:t>
            </a: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PGQL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Supported in all versions of Oracle Database (19c, 21c, 23ai,..), Oracle Graph Server, Oracle Graph Studio for Autonomous Database, SQL Developer and SQL CL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Implemented in form of client libraries 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Needs to be configured and enabled at the client level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Property graphs can be defined as data structures or views on top of data structures (recommended) 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Documented </a:t>
            </a: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pl-PL" sz="11200" dirty="0">
              <a:solidFill>
                <a:schemeClr val="accent4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SQL/PGQ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New feature of Oracle Database 23ai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Integral part of SQL, implemented at the database level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Available for all SQL clients, no need to configure anything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Supported also by Oracle Graph Server and Graph Studio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Property graphs are views on top of relational data structures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Documented </a:t>
            </a:r>
            <a:r>
              <a:rPr lang="pl-PL" sz="11200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here</a:t>
            </a:r>
            <a:endParaRPr lang="pl-PL" sz="11200" dirty="0">
              <a:solidFill>
                <a:schemeClr val="accent5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GraphQL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Initially developed by Facebook/Meta as an API interface to Property Graphs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Implemented in Oracle REST Data Services component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Provides GraphQL support for REST calls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Documented </a:t>
            </a: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endParaRPr lang="pl-PL" sz="11200" dirty="0">
              <a:solidFill>
                <a:schemeClr val="accent4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Property Graphs in Oracle Database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8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5B664B-01BB-BE59-9101-3B8335557C00}"/>
              </a:ext>
            </a:extLst>
          </p:cNvPr>
          <p:cNvSpPr txBox="1"/>
          <p:nvPr/>
        </p:nvSpPr>
        <p:spPr>
          <a:xfrm>
            <a:off x="18226549" y="4866712"/>
            <a:ext cx="210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>
                <a:solidFill>
                  <a:schemeClr val="accent1"/>
                </a:solidFill>
              </a:rPr>
              <a:t>Graph Model</a:t>
            </a: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ACB30-67E6-9F02-770A-5897D0EDFF3F}"/>
              </a:ext>
            </a:extLst>
          </p:cNvPr>
          <p:cNvSpPr/>
          <p:nvPr/>
        </p:nvSpPr>
        <p:spPr>
          <a:xfrm>
            <a:off x="17887950" y="4613368"/>
            <a:ext cx="3181350" cy="125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1930401"/>
            <a:ext cx="22174199" cy="11019074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pl-PL" sz="136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Three different solutions</a:t>
            </a: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Database (all editions, all deployment models)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All versions support PGQL Property Graphs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SQL/PGQ and SQL property graphs are one of new features of Oracle Database 23ai</a:t>
            </a: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 Server and Graph Studio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Property Graph Analytic Layer</a:t>
            </a:r>
          </a:p>
          <a:p>
            <a:pPr marL="2193681" lvl="3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 Studio is integrated with Oracle Autonomous Database</a:t>
            </a:r>
          </a:p>
          <a:p>
            <a:pPr marL="2193681" lvl="3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 Server can be used with all editions of Oracle Database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Support PGQL and SQL/PG Property Graph</a:t>
            </a:r>
          </a:p>
          <a:p>
            <a:pPr marL="2193681" lvl="3" indent="-365108">
              <a:lnSpc>
                <a:spcPct val="120000"/>
              </a:lnSpc>
            </a:pPr>
            <a:r>
              <a:rPr lang="pl-PL" sz="112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SQL/PGQ and SQL property graphs are supported when a tool is used with Oracle Database 23ai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Provide 60+ advanced, parallelized algorithms to analyze graph data 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Java and Python interfaces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REST API is provided by Graph Server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Storage/cache layer for graph data</a:t>
            </a:r>
          </a:p>
          <a:p>
            <a:pPr marL="365108" lvl="1" indent="-365108">
              <a:lnSpc>
                <a:spcPct val="120000"/>
              </a:lnSpc>
            </a:pPr>
            <a:r>
              <a:rPr lang="pl-PL" sz="128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REST Data Services 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REST API for SQL/PGQ, when used with Oracle Database 23ai</a:t>
            </a:r>
          </a:p>
          <a:p>
            <a:pPr marL="1279395" lvl="2" indent="-365108">
              <a:lnSpc>
                <a:spcPct val="120000"/>
              </a:lnSpc>
            </a:pPr>
            <a:r>
              <a:rPr lang="pl-PL" sz="112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REST API for GraphQL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Property Graphs in Oracle Database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5B664B-01BB-BE59-9101-3B8335557C00}"/>
              </a:ext>
            </a:extLst>
          </p:cNvPr>
          <p:cNvSpPr txBox="1"/>
          <p:nvPr/>
        </p:nvSpPr>
        <p:spPr>
          <a:xfrm>
            <a:off x="18226549" y="4866712"/>
            <a:ext cx="2105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>
                <a:solidFill>
                  <a:schemeClr val="accent1"/>
                </a:solidFill>
              </a:rPr>
              <a:t>Graph Model</a:t>
            </a:r>
          </a:p>
        </p:txBody>
      </p:sp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CACB30-67E6-9F02-770A-5897D0EDFF3F}"/>
              </a:ext>
            </a:extLst>
          </p:cNvPr>
          <p:cNvSpPr/>
          <p:nvPr/>
        </p:nvSpPr>
        <p:spPr>
          <a:xfrm>
            <a:off x="17887950" y="4613368"/>
            <a:ext cx="3181350" cy="1254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2082801"/>
            <a:ext cx="22174199" cy="11019074"/>
          </a:xfrm>
          <a:prstGeom prst="rect">
            <a:avLst/>
          </a:prstGeom>
        </p:spPr>
        <p:txBody>
          <a:bodyPr>
            <a:normAutofit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endParaRPr lang="pl-PL" sz="128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678779"/>
            <a:ext cx="19866825" cy="99762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Scenario #1: Simple, single-layer architecture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A58D-8DAF-6460-6D89-E251484E74EA}"/>
              </a:ext>
            </a:extLst>
          </p:cNvPr>
          <p:cNvSpPr txBox="1"/>
          <p:nvPr/>
        </p:nvSpPr>
        <p:spPr>
          <a:xfrm>
            <a:off x="884975" y="2809312"/>
            <a:ext cx="13727051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Simple, single-layer architecture consisting of Oracle Database(s) only can be considered when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no need to use graph analytics layer provided by Oracle Graph Server/Oracle Graph Studio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For use cases, where operational property graphs with CRUD operations are used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If Oracle Database 23ai is used, or it is possible to upgrade the database to this version then SQL/PGQ and SQL property graphs are recommended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Note: </a:t>
            </a:r>
          </a:p>
          <a:p>
            <a:r>
              <a:rPr lang="pl-PL" sz="36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	 Property graphs are fully supported by all performance, </a:t>
            </a:r>
          </a:p>
          <a:p>
            <a:r>
              <a:rPr lang="pl-PL" sz="36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    security and availability options</a:t>
            </a:r>
            <a:endParaRPr lang="pl-PL" sz="3600" dirty="0">
              <a:solidFill>
                <a:schemeClr val="accent4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6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DAD9A202-098E-6BB0-0183-47B8255120BD}"/>
              </a:ext>
            </a:extLst>
          </p:cNvPr>
          <p:cNvGrpSpPr/>
          <p:nvPr/>
        </p:nvGrpSpPr>
        <p:grpSpPr>
          <a:xfrm>
            <a:off x="18701557" y="3241142"/>
            <a:ext cx="4228173" cy="4124857"/>
            <a:chOff x="18701557" y="3241142"/>
            <a:chExt cx="4228173" cy="4124857"/>
          </a:xfrm>
        </p:grpSpPr>
        <p:pic>
          <p:nvPicPr>
            <p:cNvPr id="2054" name="Picture 6" descr="Oracle RDB Statement Of Direction">
              <a:extLst>
                <a:ext uri="{FF2B5EF4-FFF2-40B4-BE49-F238E27FC236}">
                  <a16:creationId xmlns:a16="http://schemas.microsoft.com/office/drawing/2014/main" id="{BBB3ECC8-7DC4-B6A0-BEA4-5D188A2DE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1557" y="3241142"/>
              <a:ext cx="4228173" cy="41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2052" descr="rdf.png">
              <a:extLst>
                <a:ext uri="{FF2B5EF4-FFF2-40B4-BE49-F238E27FC236}">
                  <a16:creationId xmlns:a16="http://schemas.microsoft.com/office/drawing/2014/main" id="{7ABD5176-C1C4-7035-15DD-0147F3402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396" y="4676554"/>
              <a:ext cx="2004275" cy="12540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99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2082801"/>
            <a:ext cx="22174199" cy="11019074"/>
          </a:xfrm>
          <a:prstGeom prst="rect">
            <a:avLst/>
          </a:prstGeom>
        </p:spPr>
        <p:txBody>
          <a:bodyPr>
            <a:normAutofit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endParaRPr lang="pl-PL" sz="128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Scenario #2: Graph Server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A58D-8DAF-6460-6D89-E251484E74EA}"/>
              </a:ext>
            </a:extLst>
          </p:cNvPr>
          <p:cNvSpPr txBox="1"/>
          <p:nvPr/>
        </p:nvSpPr>
        <p:spPr>
          <a:xfrm>
            <a:off x="884975" y="2809312"/>
            <a:ext cx="137270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 Server should be considered when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need to use advanced graph analytics, when a non-autonomous database is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 separate storage/cache layer is considered as a way of distributing a heavy workload into different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need to use REST API to access PGQL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6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2059" name="Picture 2058" descr="Map&#10;&#10;Description automatically generated">
            <a:extLst>
              <a:ext uri="{FF2B5EF4-FFF2-40B4-BE49-F238E27FC236}">
                <a16:creationId xmlns:a16="http://schemas.microsoft.com/office/drawing/2014/main" id="{F0875B30-065C-E972-0BF5-A3B4C3B76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327" y="2809312"/>
            <a:ext cx="7910572" cy="40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2082801"/>
            <a:ext cx="22174199" cy="11019074"/>
          </a:xfrm>
          <a:prstGeom prst="rect">
            <a:avLst/>
          </a:prstGeom>
        </p:spPr>
        <p:txBody>
          <a:bodyPr>
            <a:normAutofit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endParaRPr lang="pl-PL" sz="128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Scenario #3: Graph Studio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A58D-8DAF-6460-6D89-E251484E74EA}"/>
              </a:ext>
            </a:extLst>
          </p:cNvPr>
          <p:cNvSpPr txBox="1"/>
          <p:nvPr/>
        </p:nvSpPr>
        <p:spPr>
          <a:xfrm>
            <a:off x="884975" y="2809312"/>
            <a:ext cx="137270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Graph Studio should be considered when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Autonomous Database is used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Advanced graph analytics layer is required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 separate storage/cache layer is considered as a way of distributing a heavy workload into different layers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no need to use REST API to access PGQL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6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DBEF8-1DCB-01B4-C3AB-EC3E34541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8418" y="2809312"/>
            <a:ext cx="8028206" cy="34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2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2082801"/>
            <a:ext cx="22174199" cy="11019074"/>
          </a:xfrm>
          <a:prstGeom prst="rect">
            <a:avLst/>
          </a:prstGeom>
        </p:spPr>
        <p:txBody>
          <a:bodyPr>
            <a:normAutofit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endParaRPr lang="pl-PL" sz="128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Scenario #4: ORDS with Oracle Database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A58D-8DAF-6460-6D89-E251484E74EA}"/>
              </a:ext>
            </a:extLst>
          </p:cNvPr>
          <p:cNvSpPr txBox="1"/>
          <p:nvPr/>
        </p:nvSpPr>
        <p:spPr>
          <a:xfrm>
            <a:off x="884975" y="2809312"/>
            <a:ext cx="1372705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400" b="1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ORDS with Oracle Database should be considered when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REST API is required for accessing SQL/PGQ and SQL property graphs in Oracle Database 23ai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need to use GraphQL and REST API to access the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no need to use advanced analytics provided by Oracle Graph Server or Oracle Graph Studio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There is no need to use PGQL Property Graphs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36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6146" name="Picture 2" descr="REST Data Services | Oracle Polska">
            <a:extLst>
              <a:ext uri="{FF2B5EF4-FFF2-40B4-BE49-F238E27FC236}">
                <a16:creationId xmlns:a16="http://schemas.microsoft.com/office/drawing/2014/main" id="{7A20EFC8-FCC5-7931-E092-A196A1381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3931" y="1837158"/>
            <a:ext cx="4093428" cy="40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0A7F7B9-4AAB-C17B-F9E3-3F3D6E04189B}"/>
              </a:ext>
            </a:extLst>
          </p:cNvPr>
          <p:cNvGrpSpPr/>
          <p:nvPr/>
        </p:nvGrpSpPr>
        <p:grpSpPr>
          <a:xfrm>
            <a:off x="19269265" y="1805729"/>
            <a:ext cx="4228173" cy="4124857"/>
            <a:chOff x="18701557" y="3241142"/>
            <a:chExt cx="4228173" cy="4124857"/>
          </a:xfrm>
        </p:grpSpPr>
        <p:pic>
          <p:nvPicPr>
            <p:cNvPr id="5" name="Picture 6" descr="Oracle RDB Statement Of Direction">
              <a:extLst>
                <a:ext uri="{FF2B5EF4-FFF2-40B4-BE49-F238E27FC236}">
                  <a16:creationId xmlns:a16="http://schemas.microsoft.com/office/drawing/2014/main" id="{8EF43179-30AC-4BCE-2664-9F9C6911C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1557" y="3241142"/>
              <a:ext cx="4228173" cy="412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rdf.png">
              <a:extLst>
                <a:ext uri="{FF2B5EF4-FFF2-40B4-BE49-F238E27FC236}">
                  <a16:creationId xmlns:a16="http://schemas.microsoft.com/office/drawing/2014/main" id="{3C65DD56-781C-10DF-25AC-B4D4CCAF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396" y="4676554"/>
              <a:ext cx="2004275" cy="1254032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2CFC7B-766A-D689-909A-01CFC340EC70}"/>
              </a:ext>
            </a:extLst>
          </p:cNvPr>
          <p:cNvCxnSpPr>
            <a:cxnSpLocks/>
          </p:cNvCxnSpPr>
          <p:nvPr/>
        </p:nvCxnSpPr>
        <p:spPr>
          <a:xfrm>
            <a:off x="18028880" y="3868157"/>
            <a:ext cx="2016285" cy="0"/>
          </a:xfrm>
          <a:prstGeom prst="straightConnector1">
            <a:avLst/>
          </a:prstGeom>
          <a:ln w="41275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ooter Placeholder 86">
            <a:extLst>
              <a:ext uri="{FF2B5EF4-FFF2-40B4-BE49-F238E27FC236}">
                <a16:creationId xmlns:a16="http://schemas.microsoft.com/office/drawing/2014/main" id="{826DDD34-AA77-F94C-53CB-CB60EC27F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ym typeface="Symbol" pitchFamily="2" charset="2"/>
              </a:rPr>
              <a:t>Copyright © 2024, Oracle and/or its affiliates</a:t>
            </a:r>
            <a:endParaRPr lang="en-CA" dirty="0"/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77C8D524-1DB3-BFAC-0C91-BC17F76996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F4B978-1D82-7745-80C5-DBABA6B131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393F270-13BC-669C-3306-E8E7D50AC6E4}"/>
              </a:ext>
            </a:extLst>
          </p:cNvPr>
          <p:cNvSpPr txBox="1">
            <a:spLocks/>
          </p:cNvSpPr>
          <p:nvPr/>
        </p:nvSpPr>
        <p:spPr>
          <a:xfrm>
            <a:off x="1028700" y="2082801"/>
            <a:ext cx="22174199" cy="11019074"/>
          </a:xfrm>
          <a:prstGeom prst="rect">
            <a:avLst/>
          </a:prstGeom>
        </p:spPr>
        <p:txBody>
          <a:bodyPr>
            <a:normAutofit/>
          </a:bodyPr>
          <a:lstStyle>
            <a:lvl1pPr marL="457141" indent="-457141" algn="l" defTabSz="182857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2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1pPr>
            <a:lvl2pPr marL="13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2285714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02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3200000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4114286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5028573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859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141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427" indent="-457141" algn="l" defTabSz="182857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endParaRPr lang="pl-PL" sz="128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CC1DDADC-24A4-574E-1B23-6EEF20CD6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5" y="461725"/>
            <a:ext cx="19866825" cy="1214675"/>
          </a:xfrm>
        </p:spPr>
        <p:txBody>
          <a:bodyPr>
            <a:normAutofit/>
          </a:bodyPr>
          <a:lstStyle/>
          <a:p>
            <a:r>
              <a:rPr lang="pl-PL" sz="6000" dirty="0">
                <a:latin typeface="Oracle Sans Tab" panose="020B0503020204020204" pitchFamily="34" charset="0"/>
                <a:cs typeface="Oracle Sans Tab" panose="020B0503020204020204" pitchFamily="34" charset="0"/>
              </a:rPr>
              <a:t>Oracle Database 23ai and SQL/PGQ</a:t>
            </a:r>
            <a:endParaRPr lang="en-US" sz="6000" dirty="0">
              <a:latin typeface="Oracle Sans Tab" panose="020B0503020204020204" pitchFamily="34" charset="0"/>
              <a:cs typeface="Oracle Sans Tab" panose="020B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2A58D-8DAF-6460-6D89-E251484E74EA}"/>
              </a:ext>
            </a:extLst>
          </p:cNvPr>
          <p:cNvSpPr txBox="1"/>
          <p:nvPr/>
        </p:nvSpPr>
        <p:spPr>
          <a:xfrm>
            <a:off x="884976" y="2682312"/>
            <a:ext cx="11306230" cy="1268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b="1" dirty="0">
                <a:solidFill>
                  <a:schemeClr val="accent5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One of the most important new features in Oracle Database 23ai</a:t>
            </a:r>
            <a:endParaRPr lang="pl-PL" sz="3600" b="1" dirty="0">
              <a:solidFill>
                <a:schemeClr val="accent5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Part of SQL 2023 ISO/IEC industry standard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Fully integrated with SQL, implemented at the database level</a:t>
            </a:r>
          </a:p>
          <a:p>
            <a:pPr marL="1028665" lvl="1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Immediate support for all SQL Oracle clients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Fully documented in data dictionary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SQL property graphs are implemented as views</a:t>
            </a:r>
          </a:p>
          <a:p>
            <a:pPr marL="1028665" lvl="1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No need to replicate the data</a:t>
            </a:r>
          </a:p>
          <a:p>
            <a:pPr marL="1028665" lvl="1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No performance overhead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44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Not all functionalities available yet</a:t>
            </a:r>
          </a:p>
          <a:p>
            <a:pPr marL="1028665" lvl="1" indent="-571500">
              <a:buFont typeface="Arial" panose="020B0604020202020204" pitchFamily="34" charset="0"/>
              <a:buChar char="•"/>
            </a:pPr>
            <a:r>
              <a:rPr lang="pl-PL" sz="3600" dirty="0">
                <a:solidFill>
                  <a:schemeClr val="accent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Advanced analytics will be implemented in future releases</a:t>
            </a:r>
          </a:p>
          <a:p>
            <a:endParaRPr lang="pl-PL" sz="44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lvl="1"/>
            <a:r>
              <a:rPr lang="pl-PL" sz="4400" dirty="0">
                <a:solidFill>
                  <a:schemeClr val="tx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	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l-PL" sz="44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sz="4400" dirty="0">
              <a:solidFill>
                <a:schemeClr val="tx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D7333-65E8-0576-1768-42BE5F3FA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3130" y="2433907"/>
            <a:ext cx="11154915" cy="7929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85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loudWorld">
      <a:dk1>
        <a:srgbClr val="000000"/>
      </a:dk1>
      <a:lt1>
        <a:srgbClr val="FFFFFF"/>
      </a:lt1>
      <a:dk2>
        <a:srgbClr val="3B7087"/>
      </a:dk2>
      <a:lt2>
        <a:srgbClr val="E3E1DD"/>
      </a:lt2>
      <a:accent1>
        <a:srgbClr val="264759"/>
      </a:accent1>
      <a:accent2>
        <a:srgbClr val="2C5166"/>
      </a:accent2>
      <a:accent3>
        <a:srgbClr val="81B2C3"/>
      </a:accent3>
      <a:accent4>
        <a:srgbClr val="6F757E"/>
      </a:accent4>
      <a:accent5>
        <a:srgbClr val="C74634"/>
      </a:accent5>
      <a:accent6>
        <a:srgbClr val="1A2F3F"/>
      </a:accent6>
      <a:hlink>
        <a:srgbClr val="437C93"/>
      </a:hlink>
      <a:folHlink>
        <a:srgbClr val="BCD5D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 CloudWorld PPT Template" id="{B0017376-36B5-2A4C-B5C2-A1354452476E}" vid="{5557FD82-965C-4F4D-A97A-528D362A18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0EA6220-C750-1649-9283-DAF31D9B0828}">
  <we:reference id="wa200000729" version="3.19.222.0" store="en-US" storeType="OMEX"/>
  <we:alternateReferences>
    <we:reference id="wa200000729" version="3.19.222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20099</TotalTime>
  <Words>885</Words>
  <Application>Microsoft Office PowerPoint</Application>
  <PresentationFormat>Custom</PresentationFormat>
  <Paragraphs>136</Paragraphs>
  <Slides>10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Georgia</vt:lpstr>
      <vt:lpstr>Oracle Sans</vt:lpstr>
      <vt:lpstr>Oracle Sans Cd Tab</vt:lpstr>
      <vt:lpstr>Oracle Sans Light</vt:lpstr>
      <vt:lpstr>Oracle Sans Semi Bold</vt:lpstr>
      <vt:lpstr>Oracle Sans Tab</vt:lpstr>
      <vt:lpstr>Office Theme</vt:lpstr>
      <vt:lpstr>think-cell Slide</vt:lpstr>
      <vt:lpstr>Oracle Property Graphs Overview of available options</vt:lpstr>
      <vt:lpstr>Property Graphs</vt:lpstr>
      <vt:lpstr>Property Graphs in Oracle Database</vt:lpstr>
      <vt:lpstr>Property Graphs in Oracle Database</vt:lpstr>
      <vt:lpstr>Scenario #1: Simple, single-layer architecture</vt:lpstr>
      <vt:lpstr>Scenario #2: Graph Server</vt:lpstr>
      <vt:lpstr>Scenario #3: Graph Studio</vt:lpstr>
      <vt:lpstr>Scenario #4: ORDS with Oracle Database</vt:lpstr>
      <vt:lpstr>Oracle Database 23ai and SQL/PGQ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Title</dc:title>
  <dc:creator>Alexandra Howar</dc:creator>
  <cp:lastModifiedBy>Witold Swierzy</cp:lastModifiedBy>
  <cp:revision>353</cp:revision>
  <dcterms:created xsi:type="dcterms:W3CDTF">2022-04-05T21:00:01Z</dcterms:created>
  <dcterms:modified xsi:type="dcterms:W3CDTF">2024-08-01T09:20:07Z</dcterms:modified>
</cp:coreProperties>
</file>